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62" r:id="rId3"/>
    <p:sldId id="269" r:id="rId4"/>
    <p:sldId id="268" r:id="rId5"/>
    <p:sldId id="263" r:id="rId6"/>
    <p:sldId id="267" r:id="rId7"/>
    <p:sldId id="266" r:id="rId8"/>
    <p:sldId id="270" r:id="rId9"/>
    <p:sldId id="271" r:id="rId10"/>
    <p:sldId id="272" r:id="rId11"/>
    <p:sldId id="273" r:id="rId12"/>
    <p:sldId id="274" r:id="rId13"/>
    <p:sldId id="301" r:id="rId14"/>
    <p:sldId id="303" r:id="rId15"/>
    <p:sldId id="307" r:id="rId16"/>
    <p:sldId id="304" r:id="rId17"/>
    <p:sldId id="305" r:id="rId18"/>
    <p:sldId id="308" r:id="rId19"/>
    <p:sldId id="306" r:id="rId20"/>
    <p:sldId id="302" r:id="rId21"/>
    <p:sldId id="260" r:id="rId22"/>
    <p:sldId id="281" r:id="rId23"/>
    <p:sldId id="298" r:id="rId24"/>
    <p:sldId id="29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61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6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FA953A-E8EF-4AB2-A2C6-9007AC7E276F}" type="datetimeFigureOut">
              <a:rPr lang="en-US" smtClean="0"/>
              <a:t>5/28/25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32D072-74D9-49B0-94C3-A37DB0D95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370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Dr. John Snow, 1854 Cholera epidemic, Broad Street. P24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Interesting, complex idea, least ink, multivariate, truth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3CFFF1-A506-4A95-BC7A-A321A506473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12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Charles Minard, French wines export 1864, p25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Interesting, complex idea, least ink, multivariate, truth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3CFFF1-A506-4A95-BC7A-A321A506473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961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964AD-B660-D5FC-EBD2-4226AD6D7C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9A6055-A6E6-324D-34A1-D78002095F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C7757-8EC5-2A75-240F-356390FFA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C6B18-8754-41BA-A10A-BB7FE94BE391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E461D4-F807-3013-01B8-90E046AD7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7B414-0273-3340-C9FD-C57F1CA2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0A382-AF90-45E8-A678-DE8F62845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182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DA90-8E9A-072B-7955-A8161A81A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0EA192-EB82-DDBA-1C44-915F7FE925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762AC-0E2A-2275-7092-EC7E31875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C6B18-8754-41BA-A10A-BB7FE94BE391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8D09F-C158-E151-4E0E-44142D778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C8AB1-7130-4AB7-044D-0A4939259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0A382-AF90-45E8-A678-DE8F62845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34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CA67F2-816E-3B89-EFD4-A42928B7D1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FB3801-6DD7-E38B-890D-76A95E9DE1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13F81-502E-6211-E11E-9B3FB0BD7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C6B18-8754-41BA-A10A-BB7FE94BE391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D113D-6619-AE9F-568F-08C52ADFC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A7FB2-18E7-0C85-8EC3-DE84D892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0A382-AF90-45E8-A678-DE8F62845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974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8159D-78FE-2A53-807E-A8FB3D7DC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71792-5257-5405-61FE-F8EE26FC1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88C90-C4FD-448D-15B2-67BAB6A32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C6B18-8754-41BA-A10A-BB7FE94BE391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2F8CE7-05DD-99FA-4384-2BDC0AF3C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0A6EE-6C34-9406-8CAB-5D5D244A9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0A382-AF90-45E8-A678-DE8F62845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59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FE2FB-601C-B38F-26A9-CC681CC66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2EEB5-ACF4-AB03-C549-C1539C659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BE6AD5-6FA3-12A3-FBE5-E0CA09DAA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C6B18-8754-41BA-A10A-BB7FE94BE391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28201-5AE1-03E7-E32D-589C1CB73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5363E-B86F-F84B-184E-5C757AE9E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0A382-AF90-45E8-A678-DE8F62845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687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A825B-7EE8-33DD-80F1-0E968DF21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FBA24-1681-4A91-A756-5863512C3F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609B77-C052-B6E2-A5A8-1095F4F01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F62CA8-C6C2-524F-EBE0-815508A82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C6B18-8754-41BA-A10A-BB7FE94BE391}" type="datetimeFigureOut">
              <a:rPr lang="en-US" smtClean="0"/>
              <a:t>5/28/25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749818-FB49-2B50-AA5F-6751C795D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B617C-2FFD-5DDC-454F-B0833F38A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0A382-AF90-45E8-A678-DE8F62845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184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92480-CE0F-21EE-791F-848524E1B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5CFF0F-402A-051C-283F-0BDDA4594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EBFBD1-5242-C848-DA91-9965348F6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E748A1-E638-5BE2-8335-F2DC449884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91F1B6-82B7-6BF4-D7CF-81475D8ECF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FEA02F-043F-A992-1F81-996298DB8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C6B18-8754-41BA-A10A-BB7FE94BE391}" type="datetimeFigureOut">
              <a:rPr lang="en-US" smtClean="0"/>
              <a:t>5/28/25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34DC3C-3E10-9FEC-B425-31F87BC49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F97A9B-5C38-E9C1-FDDD-640EACECD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0A382-AF90-45E8-A678-DE8F62845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8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DD355-8ACC-9501-FAD0-E7038BEC6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17595B-F6A2-3ADD-2175-917FE7F6B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C6B18-8754-41BA-A10A-BB7FE94BE391}" type="datetimeFigureOut">
              <a:rPr lang="en-US" smtClean="0"/>
              <a:t>5/28/25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5C417C-F698-C97F-B491-19CC7C9A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7F4176-C587-EB0C-51C6-5E62E4827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0A382-AF90-45E8-A678-DE8F62845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77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EFDD27-7306-F995-841D-CBF653325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C6B18-8754-41BA-A10A-BB7FE94BE391}" type="datetimeFigureOut">
              <a:rPr lang="en-US" smtClean="0"/>
              <a:t>5/28/25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B96A27-A0D4-392E-F7E8-B8C2AA0A0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372EDD-3DA2-53EA-D792-05325898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0A382-AF90-45E8-A678-DE8F62845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16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759F6-2B7B-74F6-F167-F4AB5AFDE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4D0E2-B337-8DB4-CEDC-3443DBD6F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221324-115E-9C68-6A4A-F8B9CB8342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C599BE-8BFD-6A77-CB8C-728BB7D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C6B18-8754-41BA-A10A-BB7FE94BE391}" type="datetimeFigureOut">
              <a:rPr lang="en-US" smtClean="0"/>
              <a:t>5/28/25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7C2CEA-0637-50A4-5FD8-D4FC28CA6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98F332-F85F-F27D-7BEB-775763EBA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0A382-AF90-45E8-A678-DE8F62845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962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9EC78-6EB9-7199-0D5B-D9AD2575B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E5E9FD-8FD4-6BB1-1EED-05E420433D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37D473-811C-4507-E4E0-92D4B0B9EF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8BEB3F-AAB7-DC0F-4674-74F59DB56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C6B18-8754-41BA-A10A-BB7FE94BE391}" type="datetimeFigureOut">
              <a:rPr lang="en-US" smtClean="0"/>
              <a:t>5/28/25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2D227A-FCD8-FDCD-5785-D6F9EF07F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713667-EC30-92C9-F794-B571015A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0A382-AF90-45E8-A678-DE8F62845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08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FBA79B-6EE8-23B4-A633-970AF8206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BF9041-A10D-EBBE-D18C-85640E2B8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C8E87-15C0-F654-2F04-9903A088F5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C6B18-8754-41BA-A10A-BB7FE94BE391}" type="datetimeFigureOut">
              <a:rPr lang="en-US" smtClean="0"/>
              <a:t>5/28/25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A5F95-BA77-C1E9-436E-675D00420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1EC5E-25AC-ABE1-CD87-00F15DCB02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0A382-AF90-45E8-A678-DE8F62845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239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100.datavizproject.com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100.datavizproject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100.datavizproject.com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isualcapitalist.com/cp/air-quality-in-cities-2022/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100.datavizproject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100.datavizproject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100.datavizproject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100.datavizproject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100.datavizproject.com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734AB-11D7-FB67-8ACE-0E18D8DB9D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Charts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7DF593-5748-65AA-C494-CAD42FA0CB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Updated 1-29-24 by NDG</a:t>
            </a:r>
          </a:p>
        </p:txBody>
      </p:sp>
    </p:spTree>
    <p:extLst>
      <p:ext uri="{BB962C8B-B14F-4D97-AF65-F5344CB8AC3E}">
        <p14:creationId xmlns:p14="http://schemas.microsoft.com/office/powerpoint/2010/main" val="2593983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BE94A-139D-95D9-9133-AF7AEFED32E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14575" y="132916"/>
            <a:ext cx="7562850" cy="4351338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https://100.datavizproject.com/</a:t>
            </a:r>
            <a:endParaRPr lang="en-US" dirty="0"/>
          </a:p>
        </p:txBody>
      </p:sp>
      <p:pic>
        <p:nvPicPr>
          <p:cNvPr id="25" name="Picture 24" descr="A graph of steps with numbers and a line&#10;&#10;Description automatically generated with medium confidence">
            <a:extLst>
              <a:ext uri="{FF2B5EF4-FFF2-40B4-BE49-F238E27FC236}">
                <a16:creationId xmlns:a16="http://schemas.microsoft.com/office/drawing/2014/main" id="{B9353752-06DE-6AA3-C1E0-4A6E8F14A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006" y="4075132"/>
            <a:ext cx="2649952" cy="2649952"/>
          </a:xfrm>
          <a:prstGeom prst="rect">
            <a:avLst/>
          </a:prstGeom>
        </p:spPr>
      </p:pic>
      <p:pic>
        <p:nvPicPr>
          <p:cNvPr id="6" name="Picture 5" descr="A number of flags and numbers&#10;&#10;Description automatically generated with medium confidence">
            <a:extLst>
              <a:ext uri="{FF2B5EF4-FFF2-40B4-BE49-F238E27FC236}">
                <a16:creationId xmlns:a16="http://schemas.microsoft.com/office/drawing/2014/main" id="{16FE9F40-527B-1A44-E054-C229D30B90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839" y="0"/>
            <a:ext cx="6858000" cy="6858000"/>
          </a:xfrm>
          <a:prstGeom prst="rect">
            <a:avLst/>
          </a:prstGeom>
        </p:spPr>
      </p:pic>
      <p:pic>
        <p:nvPicPr>
          <p:cNvPr id="8" name="Picture 7" descr="A diagram of a triangle with numbers and symbols&#10;&#10;Description automatically generated">
            <a:extLst>
              <a:ext uri="{FF2B5EF4-FFF2-40B4-BE49-F238E27FC236}">
                <a16:creationId xmlns:a16="http://schemas.microsoft.com/office/drawing/2014/main" id="{E21DC548-3BC0-E59C-9AC6-AEE61BE32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0049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7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BE94A-139D-95D9-9133-AF7AEFED32E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14575" y="132916"/>
            <a:ext cx="7562850" cy="4351338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https://100.datavizproject.com/</a:t>
            </a:r>
            <a:endParaRPr lang="en-US" dirty="0"/>
          </a:p>
        </p:txBody>
      </p:sp>
      <p:pic>
        <p:nvPicPr>
          <p:cNvPr id="4" name="Picture 3" descr="A diagram of numbers and a number of years&#10;&#10;Description automatically generated with medium confidence">
            <a:extLst>
              <a:ext uri="{FF2B5EF4-FFF2-40B4-BE49-F238E27FC236}">
                <a16:creationId xmlns:a16="http://schemas.microsoft.com/office/drawing/2014/main" id="{9B35E0E9-1E4D-1A5E-7532-2A00F2657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7" name="Picture 6" descr="A map of europe with red and blue cylinders&#10;&#10;Description automatically generated">
            <a:extLst>
              <a:ext uri="{FF2B5EF4-FFF2-40B4-BE49-F238E27FC236}">
                <a16:creationId xmlns:a16="http://schemas.microsoft.com/office/drawing/2014/main" id="{9F40C107-DB93-DA49-CB39-34AEED693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442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735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ircle with arrows and dots&#10;&#10;Description automatically generated with medium confidence">
            <a:extLst>
              <a:ext uri="{FF2B5EF4-FFF2-40B4-BE49-F238E27FC236}">
                <a16:creationId xmlns:a16="http://schemas.microsoft.com/office/drawing/2014/main" id="{444DCB00-FA76-216F-5978-8025CB538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034" y="0"/>
            <a:ext cx="6858000" cy="6858000"/>
          </a:xfrm>
          <a:prstGeom prst="rect">
            <a:avLst/>
          </a:prstGeom>
        </p:spPr>
      </p:pic>
      <p:pic>
        <p:nvPicPr>
          <p:cNvPr id="5" name="Picture 4" descr="A group of different colored cubes&#10;&#10;Description automatically generated">
            <a:extLst>
              <a:ext uri="{FF2B5EF4-FFF2-40B4-BE49-F238E27FC236}">
                <a16:creationId xmlns:a16="http://schemas.microsoft.com/office/drawing/2014/main" id="{F13CC020-1301-149E-B15A-B5890F1E2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851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57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background with many different colored circles&#10;&#10;Description automatically generated">
            <a:extLst>
              <a:ext uri="{FF2B5EF4-FFF2-40B4-BE49-F238E27FC236}">
                <a16:creationId xmlns:a16="http://schemas.microsoft.com/office/drawing/2014/main" id="{DB3683FB-3AEE-0048-88DB-A48EFE983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566" y="-172528"/>
            <a:ext cx="6177673" cy="74791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8185CD-2A90-B726-CFEB-994804DE9E95}"/>
              </a:ext>
            </a:extLst>
          </p:cNvPr>
          <p:cNvSpPr txBox="1"/>
          <p:nvPr/>
        </p:nvSpPr>
        <p:spPr>
          <a:xfrm rot="5400000">
            <a:off x="-4137168" y="4183334"/>
            <a:ext cx="86436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https://www.visualcapitalist.com/the-best-visualizations-of-january-on-the-voronoi-app/</a:t>
            </a:r>
          </a:p>
        </p:txBody>
      </p:sp>
    </p:spTree>
    <p:extLst>
      <p:ext uri="{BB962C8B-B14F-4D97-AF65-F5344CB8AC3E}">
        <p14:creationId xmlns:p14="http://schemas.microsoft.com/office/powerpoint/2010/main" val="1661357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38185CD-2A90-B726-CFEB-994804DE9E95}"/>
              </a:ext>
            </a:extLst>
          </p:cNvPr>
          <p:cNvSpPr txBox="1"/>
          <p:nvPr/>
        </p:nvSpPr>
        <p:spPr>
          <a:xfrm rot="5400000">
            <a:off x="-4137168" y="4183334"/>
            <a:ext cx="86436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https://www.visualcapitalist.com/the-best-visualizations-of-january-on-the-voronoi-app/</a:t>
            </a:r>
          </a:p>
        </p:txBody>
      </p:sp>
      <p:pic>
        <p:nvPicPr>
          <p:cNvPr id="3" name="Picture 2" descr="A colorful chart of company logos&#10;&#10;Description automatically generated with medium confidence">
            <a:extLst>
              <a:ext uri="{FF2B5EF4-FFF2-40B4-BE49-F238E27FC236}">
                <a16:creationId xmlns:a16="http://schemas.microsoft.com/office/drawing/2014/main" id="{F6FB6336-5F67-7B7A-D5EE-807FBD117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028" y="166954"/>
            <a:ext cx="5351944" cy="669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93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515B7A-90F1-705D-4B0C-97E93A242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165" y="0"/>
            <a:ext cx="1009766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D7F4FA-D446-A1E2-11DC-6AF2E8FCC3A5}"/>
              </a:ext>
            </a:extLst>
          </p:cNvPr>
          <p:cNvSpPr txBox="1"/>
          <p:nvPr/>
        </p:nvSpPr>
        <p:spPr>
          <a:xfrm rot="5400000">
            <a:off x="-3308539" y="3275111"/>
            <a:ext cx="69248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https://www.visualcapitalist.com/all-the-people-in-the-world-1000-peop/</a:t>
            </a:r>
          </a:p>
        </p:txBody>
      </p:sp>
    </p:spTree>
    <p:extLst>
      <p:ext uri="{BB962C8B-B14F-4D97-AF65-F5344CB8AC3E}">
        <p14:creationId xmlns:p14="http://schemas.microsoft.com/office/powerpoint/2010/main" val="2760040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and holding a shopping cart with a price tag&#10;&#10;Description automatically generated">
            <a:extLst>
              <a:ext uri="{FF2B5EF4-FFF2-40B4-BE49-F238E27FC236}">
                <a16:creationId xmlns:a16="http://schemas.microsoft.com/office/drawing/2014/main" id="{F01CB463-1750-CC5C-2F15-0A128A37C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248" y="0"/>
            <a:ext cx="567950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0D9E3E-EE18-7E54-FB86-9BFC13B9D70C}"/>
              </a:ext>
            </a:extLst>
          </p:cNvPr>
          <p:cNvSpPr txBox="1"/>
          <p:nvPr/>
        </p:nvSpPr>
        <p:spPr>
          <a:xfrm rot="5400000">
            <a:off x="-3259724" y="3259724"/>
            <a:ext cx="68580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https://posts.voronoiapp.com/business/Visualizing-Costcos-Global-Presence-150</a:t>
            </a:r>
          </a:p>
        </p:txBody>
      </p:sp>
    </p:spTree>
    <p:extLst>
      <p:ext uri="{BB962C8B-B14F-4D97-AF65-F5344CB8AC3E}">
        <p14:creationId xmlns:p14="http://schemas.microsoft.com/office/powerpoint/2010/main" val="971257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40D9E3E-EE18-7E54-FB86-9BFC13B9D70C}"/>
              </a:ext>
            </a:extLst>
          </p:cNvPr>
          <p:cNvSpPr txBox="1"/>
          <p:nvPr/>
        </p:nvSpPr>
        <p:spPr>
          <a:xfrm rot="5400000">
            <a:off x="-3259724" y="3259724"/>
            <a:ext cx="68580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https://www.visualcapitalist.com/infographic-the-longest-lasting-cars-in-miles/</a:t>
            </a:r>
          </a:p>
        </p:txBody>
      </p:sp>
      <p:pic>
        <p:nvPicPr>
          <p:cNvPr id="4" name="Picture 3" descr="A group of cars with text&#10;&#10;Description automatically generated">
            <a:extLst>
              <a:ext uri="{FF2B5EF4-FFF2-40B4-BE49-F238E27FC236}">
                <a16:creationId xmlns:a16="http://schemas.microsoft.com/office/drawing/2014/main" id="{C3FADDCE-271E-8AF5-AA99-BAFD13591F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14"/>
          <a:stretch/>
        </p:blipFill>
        <p:spPr>
          <a:xfrm>
            <a:off x="6286894" y="80857"/>
            <a:ext cx="5729702" cy="6777143"/>
          </a:xfrm>
          <a:prstGeom prst="rect">
            <a:avLst/>
          </a:prstGeom>
        </p:spPr>
      </p:pic>
      <p:pic>
        <p:nvPicPr>
          <p:cNvPr id="6" name="Picture 5" descr="A group of cars with text&#10;&#10;Description automatically generated">
            <a:extLst>
              <a:ext uri="{FF2B5EF4-FFF2-40B4-BE49-F238E27FC236}">
                <a16:creationId xmlns:a16="http://schemas.microsoft.com/office/drawing/2014/main" id="{27D5A092-3B2B-DA00-18B2-26144411D7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51"/>
          <a:stretch/>
        </p:blipFill>
        <p:spPr>
          <a:xfrm>
            <a:off x="1004651" y="66136"/>
            <a:ext cx="4985421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33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D7F4FA-D446-A1E2-11DC-6AF2E8FCC3A5}"/>
              </a:ext>
            </a:extLst>
          </p:cNvPr>
          <p:cNvSpPr txBox="1"/>
          <p:nvPr/>
        </p:nvSpPr>
        <p:spPr>
          <a:xfrm rot="5400000">
            <a:off x="-3308539" y="3275111"/>
            <a:ext cx="69248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https://www.visualcapitalist.com/visualizing-the-odds-of-dying-in-accidents/</a:t>
            </a:r>
          </a:p>
        </p:txBody>
      </p:sp>
      <p:pic>
        <p:nvPicPr>
          <p:cNvPr id="6" name="Picture 5" descr="A poster of a car and a person&#10;&#10;Description automatically generated">
            <a:extLst>
              <a:ext uri="{FF2B5EF4-FFF2-40B4-BE49-F238E27FC236}">
                <a16:creationId xmlns:a16="http://schemas.microsoft.com/office/drawing/2014/main" id="{9C2B8A81-D1AB-4411-2AAB-5F1FF21866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94"/>
          <a:stretch/>
        </p:blipFill>
        <p:spPr>
          <a:xfrm>
            <a:off x="615352" y="-209442"/>
            <a:ext cx="5575540" cy="7040418"/>
          </a:xfrm>
          <a:prstGeom prst="rect">
            <a:avLst/>
          </a:prstGeom>
        </p:spPr>
      </p:pic>
      <p:pic>
        <p:nvPicPr>
          <p:cNvPr id="5" name="Picture 4" descr="A poster of a car and a person&#10;&#10;Description automatically generated">
            <a:extLst>
              <a:ext uri="{FF2B5EF4-FFF2-40B4-BE49-F238E27FC236}">
                <a16:creationId xmlns:a16="http://schemas.microsoft.com/office/drawing/2014/main" id="{9A03E78E-9954-8ECB-1DE6-C8DEE77B44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73" b="3665"/>
          <a:stretch/>
        </p:blipFill>
        <p:spPr>
          <a:xfrm>
            <a:off x="6346165" y="1489402"/>
            <a:ext cx="5845835" cy="364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809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france with text&#10;&#10;Description automatically generated">
            <a:extLst>
              <a:ext uri="{FF2B5EF4-FFF2-40B4-BE49-F238E27FC236}">
                <a16:creationId xmlns:a16="http://schemas.microsoft.com/office/drawing/2014/main" id="{AECF18F8-8E6E-FF45-3D34-7AC483412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367" y="0"/>
            <a:ext cx="783526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03532B-964A-72C6-C42F-84FA4A3104BB}"/>
              </a:ext>
            </a:extLst>
          </p:cNvPr>
          <p:cNvSpPr txBox="1"/>
          <p:nvPr/>
        </p:nvSpPr>
        <p:spPr>
          <a:xfrm rot="5400000">
            <a:off x="-3308539" y="3275111"/>
            <a:ext cx="69248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https://www.visualcapitalist.com/cp/population-density-patterns-countries/</a:t>
            </a:r>
          </a:p>
        </p:txBody>
      </p:sp>
    </p:spTree>
    <p:extLst>
      <p:ext uri="{BB962C8B-B14F-4D97-AF65-F5344CB8AC3E}">
        <p14:creationId xmlns:p14="http://schemas.microsoft.com/office/powerpoint/2010/main" val="2326078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BE94A-139D-95D9-9133-AF7AEFED32E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14575" y="132916"/>
            <a:ext cx="7562850" cy="4351338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https://100.datavizproject.com/</a:t>
            </a:r>
            <a:endParaRPr lang="en-US" dirty="0"/>
          </a:p>
        </p:txBody>
      </p:sp>
      <p:pic>
        <p:nvPicPr>
          <p:cNvPr id="25" name="Picture 24" descr="A graph of steps with numbers and a line&#10;&#10;Description automatically generated with medium confidence">
            <a:extLst>
              <a:ext uri="{FF2B5EF4-FFF2-40B4-BE49-F238E27FC236}">
                <a16:creationId xmlns:a16="http://schemas.microsoft.com/office/drawing/2014/main" id="{B9353752-06DE-6AA3-C1E0-4A6E8F14A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006" y="4075132"/>
            <a:ext cx="2649952" cy="2649952"/>
          </a:xfrm>
          <a:prstGeom prst="rect">
            <a:avLst/>
          </a:prstGeom>
        </p:spPr>
      </p:pic>
      <p:pic>
        <p:nvPicPr>
          <p:cNvPr id="27" name="Picture 26" descr="A graph of numbers and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5EA2B4D3-BC9E-4F24-CC67-20979AC8B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-63904"/>
            <a:ext cx="6858000" cy="6858000"/>
          </a:xfrm>
          <a:prstGeom prst="rect">
            <a:avLst/>
          </a:prstGeom>
        </p:spPr>
      </p:pic>
      <p:pic>
        <p:nvPicPr>
          <p:cNvPr id="29" name="Picture 2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BA8C35A-FBB2-1988-49DA-D8617B4602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76844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880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6AE7AD-B729-31F2-4F58-6B2121705AE7}"/>
              </a:ext>
            </a:extLst>
          </p:cNvPr>
          <p:cNvSpPr txBox="1"/>
          <p:nvPr/>
        </p:nvSpPr>
        <p:spPr>
          <a:xfrm>
            <a:off x="3047281" y="3244334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https://www.visualcapitalist.com/cp/air-quality-in-cities-2022/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9536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map&#10;&#10;Description automatically generated">
            <a:extLst>
              <a:ext uri="{FF2B5EF4-FFF2-40B4-BE49-F238E27FC236}">
                <a16:creationId xmlns:a16="http://schemas.microsoft.com/office/drawing/2014/main" id="{29FE2F1E-8A9F-B02A-D3ED-DB75C24F3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124791"/>
            <a:ext cx="10871200" cy="59452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3F4166-5593-7347-7E09-CCD5EE7979BD}"/>
              </a:ext>
            </a:extLst>
          </p:cNvPr>
          <p:cNvSpPr txBox="1"/>
          <p:nvPr/>
        </p:nvSpPr>
        <p:spPr>
          <a:xfrm>
            <a:off x="0" y="6488668"/>
            <a:ext cx="7755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https://commons.wikimedia.org/wiki/File:Nightingale-mortality.jpg</a:t>
            </a:r>
          </a:p>
        </p:txBody>
      </p:sp>
    </p:spTree>
    <p:extLst>
      <p:ext uri="{BB962C8B-B14F-4D97-AF65-F5344CB8AC3E}">
        <p14:creationId xmlns:p14="http://schemas.microsoft.com/office/powerpoint/2010/main" val="2241272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images of different languages&#10;&#10;Description automatically generated">
            <a:extLst>
              <a:ext uri="{FF2B5EF4-FFF2-40B4-BE49-F238E27FC236}">
                <a16:creationId xmlns:a16="http://schemas.microsoft.com/office/drawing/2014/main" id="{B2095A79-DEEF-2247-DC5A-1A39582C7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527" y="0"/>
            <a:ext cx="5280602" cy="60875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E55DF0-2D95-3142-AD95-1EBC06CCDACF}"/>
              </a:ext>
            </a:extLst>
          </p:cNvPr>
          <p:cNvSpPr txBox="1"/>
          <p:nvPr/>
        </p:nvSpPr>
        <p:spPr>
          <a:xfrm>
            <a:off x="0" y="6488668"/>
            <a:ext cx="9064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https://www.reddit.com/media?url=https%3A%2F%2Fi.redd.it%2F5z606kdtodfc1.png</a:t>
            </a:r>
          </a:p>
        </p:txBody>
      </p:sp>
    </p:spTree>
    <p:extLst>
      <p:ext uri="{BB962C8B-B14F-4D97-AF65-F5344CB8AC3E}">
        <p14:creationId xmlns:p14="http://schemas.microsoft.com/office/powerpoint/2010/main" val="2129653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5D7E88-5E2F-42F4-8785-0EBAE124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John Snow</a:t>
            </a:r>
            <a:br>
              <a:rPr lang="en-US" dirty="0"/>
            </a:br>
            <a:r>
              <a:rPr lang="en-US" dirty="0"/>
              <a:t>Cholera Map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8325C3F-418D-4CBE-9B67-4D6A922BE7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" t="11587" r="38374" b="60880"/>
          <a:stretch/>
        </p:blipFill>
        <p:spPr>
          <a:xfrm>
            <a:off x="174170" y="3867378"/>
            <a:ext cx="4124573" cy="2492828"/>
          </a:xfrm>
          <a:prstGeom prst="rect">
            <a:avLst/>
          </a:prstGeom>
        </p:spPr>
      </p:pic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26BB4B45-3B58-A32C-633B-1F0F46D053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" t="42064" r="38703" b="18616"/>
          <a:stretch/>
        </p:blipFill>
        <p:spPr>
          <a:xfrm>
            <a:off x="4876801" y="240390"/>
            <a:ext cx="7053942" cy="637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14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8316A-9A21-410D-98BD-DF95F56EA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843" y="204777"/>
            <a:ext cx="2830286" cy="5769429"/>
          </a:xfrm>
        </p:spPr>
        <p:txBody>
          <a:bodyPr/>
          <a:lstStyle/>
          <a:p>
            <a:r>
              <a:rPr lang="en-US" dirty="0"/>
              <a:t>Geography + Quantities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40385AF-612B-46F6-9309-0CF220EABC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6" t="14482" r="34475" b="46007"/>
          <a:stretch/>
        </p:blipFill>
        <p:spPr>
          <a:xfrm>
            <a:off x="1260396" y="44457"/>
            <a:ext cx="10626804" cy="5651489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E2A047B-C585-1485-2561-B7AD123DD5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8" t="82552" r="40532" b="9967"/>
          <a:stretch/>
        </p:blipFill>
        <p:spPr>
          <a:xfrm>
            <a:off x="119743" y="6134526"/>
            <a:ext cx="3842658" cy="72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72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numbers and arrows&#10;&#10;Description automatically generated">
            <a:extLst>
              <a:ext uri="{FF2B5EF4-FFF2-40B4-BE49-F238E27FC236}">
                <a16:creationId xmlns:a16="http://schemas.microsoft.com/office/drawing/2014/main" id="{166C7BA6-A645-BB59-ED97-44F5EBE10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517" y="0"/>
            <a:ext cx="6858000" cy="6858000"/>
          </a:xfrm>
          <a:prstGeom prst="rect">
            <a:avLst/>
          </a:prstGeom>
        </p:spPr>
      </p:pic>
      <p:pic>
        <p:nvPicPr>
          <p:cNvPr id="5" name="Picture 4" descr="A map with different colored rectangles and numbers&#10;&#10;Description automatically generated">
            <a:extLst>
              <a:ext uri="{FF2B5EF4-FFF2-40B4-BE49-F238E27FC236}">
                <a16:creationId xmlns:a16="http://schemas.microsoft.com/office/drawing/2014/main" id="{6A65B1E4-991A-12B6-B543-E9B8FBA8B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464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62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BE94A-139D-95D9-9133-AF7AEFED32E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14575" y="132916"/>
            <a:ext cx="7562850" cy="4351338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https://100.datavizproject.com/</a:t>
            </a:r>
            <a:endParaRPr lang="en-US" dirty="0"/>
          </a:p>
        </p:txBody>
      </p:sp>
      <p:pic>
        <p:nvPicPr>
          <p:cNvPr id="6" name="Picture 5" descr="A group of colorful rectangular objects with text&#10;&#10;Description automatically generated with medium confidence">
            <a:extLst>
              <a:ext uri="{FF2B5EF4-FFF2-40B4-BE49-F238E27FC236}">
                <a16:creationId xmlns:a16="http://schemas.microsoft.com/office/drawing/2014/main" id="{6F83EA99-73B6-2E5B-A24D-315895EAB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355" y="0"/>
            <a:ext cx="6353355" cy="6858000"/>
          </a:xfrm>
          <a:prstGeom prst="rect">
            <a:avLst/>
          </a:prstGeom>
        </p:spPr>
      </p:pic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F7686F28-A202-7544-1E0C-67C445D5BE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595222"/>
            <a:ext cx="6353356" cy="626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499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BE94A-139D-95D9-9133-AF7AEFED32E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14575" y="132916"/>
            <a:ext cx="7562850" cy="4351338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https://100.datavizproject.com/</a:t>
            </a:r>
            <a:endParaRPr lang="en-US" dirty="0"/>
          </a:p>
        </p:txBody>
      </p:sp>
      <p:pic>
        <p:nvPicPr>
          <p:cNvPr id="4" name="Picture 3" descr="A diagram of a country&#10;&#10;Description automatically generated with medium confidence">
            <a:extLst>
              <a:ext uri="{FF2B5EF4-FFF2-40B4-BE49-F238E27FC236}">
                <a16:creationId xmlns:a16="http://schemas.microsoft.com/office/drawing/2014/main" id="{48D86DFE-2424-5653-32A6-438708BA2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5826" y="-60385"/>
            <a:ext cx="6858000" cy="6858000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08ACE7B-5FB1-5EE1-7EC4-4E59007AD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038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72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chart&#10;&#10;Description automatically generated">
            <a:extLst>
              <a:ext uri="{FF2B5EF4-FFF2-40B4-BE49-F238E27FC236}">
                <a16:creationId xmlns:a16="http://schemas.microsoft.com/office/drawing/2014/main" id="{4F2F7F38-1797-FB1D-05C7-E52C049DD5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85"/>
          <a:stretch/>
        </p:blipFill>
        <p:spPr>
          <a:xfrm>
            <a:off x="4077937" y="1164939"/>
            <a:ext cx="3888343" cy="54864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B3816CB-29CA-D84B-A7BD-695CCE0DD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309" y="0"/>
            <a:ext cx="10515600" cy="1325563"/>
          </a:xfrm>
        </p:spPr>
        <p:txBody>
          <a:bodyPr/>
          <a:lstStyle/>
          <a:p>
            <a:r>
              <a:rPr lang="en-US" dirty="0"/>
              <a:t>Draw your data with each channel</a:t>
            </a:r>
          </a:p>
        </p:txBody>
      </p:sp>
    </p:spTree>
    <p:extLst>
      <p:ext uri="{BB962C8B-B14F-4D97-AF65-F5344CB8AC3E}">
        <p14:creationId xmlns:p14="http://schemas.microsoft.com/office/powerpoint/2010/main" val="87094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BE94A-139D-95D9-9133-AF7AEFED32E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14575" y="132916"/>
            <a:ext cx="7562850" cy="4351338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https://100.datavizproject.com/</a:t>
            </a:r>
            <a:endParaRPr lang="en-US" dirty="0"/>
          </a:p>
        </p:txBody>
      </p:sp>
      <p:pic>
        <p:nvPicPr>
          <p:cNvPr id="6" name="Picture 5" descr="A group of circles with numbers&#10;&#10;Description automatically generated">
            <a:extLst>
              <a:ext uri="{FF2B5EF4-FFF2-40B4-BE49-F238E27FC236}">
                <a16:creationId xmlns:a16="http://schemas.microsoft.com/office/drawing/2014/main" id="{04F62CA2-5A97-A32C-6C90-517A3495D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815" y="0"/>
            <a:ext cx="6858000" cy="6858000"/>
          </a:xfrm>
          <a:prstGeom prst="rect">
            <a:avLst/>
          </a:prstGeom>
        </p:spPr>
      </p:pic>
      <p:pic>
        <p:nvPicPr>
          <p:cNvPr id="8" name="Picture 7" descr="A diagram of different colored squares&#10;&#10;Description automatically generated">
            <a:extLst>
              <a:ext uri="{FF2B5EF4-FFF2-40B4-BE49-F238E27FC236}">
                <a16:creationId xmlns:a16="http://schemas.microsoft.com/office/drawing/2014/main" id="{7E2040B3-C21C-3405-B605-E06B0CE0B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18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BE94A-139D-95D9-9133-AF7AEFED32E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14575" y="132916"/>
            <a:ext cx="7562850" cy="4351338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https://100.datavizproject.com/</a:t>
            </a:r>
            <a:endParaRPr lang="en-US" dirty="0"/>
          </a:p>
        </p:txBody>
      </p:sp>
      <p:pic>
        <p:nvPicPr>
          <p:cNvPr id="2" name="Picture 1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9B4AE0A7-AEA1-5AEE-A3C3-64B6E9ABCB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5" name="Picture 4" descr="A graph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2DDD591F-7AD1-FDC4-49E2-FCDF613597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847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3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BE94A-139D-95D9-9133-AF7AEFED32E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14575" y="132916"/>
            <a:ext cx="7562850" cy="4351338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https://100.datavizproject.com/</a:t>
            </a:r>
            <a:endParaRPr lang="en-US" dirty="0"/>
          </a:p>
        </p:txBody>
      </p:sp>
      <p:pic>
        <p:nvPicPr>
          <p:cNvPr id="25" name="Picture 24" descr="A graph of steps with numbers and a line&#10;&#10;Description automatically generated with medium confidence">
            <a:extLst>
              <a:ext uri="{FF2B5EF4-FFF2-40B4-BE49-F238E27FC236}">
                <a16:creationId xmlns:a16="http://schemas.microsoft.com/office/drawing/2014/main" id="{B9353752-06DE-6AA3-C1E0-4A6E8F14A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006" y="4075132"/>
            <a:ext cx="2649952" cy="2649952"/>
          </a:xfrm>
          <a:prstGeom prst="rect">
            <a:avLst/>
          </a:prstGeom>
        </p:spPr>
      </p:pic>
      <p:pic>
        <p:nvPicPr>
          <p:cNvPr id="31" name="Picture 30" descr="A group of blue and red hexagons&#10;&#10;Description automatically generated">
            <a:extLst>
              <a:ext uri="{FF2B5EF4-FFF2-40B4-BE49-F238E27FC236}">
                <a16:creationId xmlns:a16="http://schemas.microsoft.com/office/drawing/2014/main" id="{179540BD-B36E-CB45-C59B-7D427B63E7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464" y="0"/>
            <a:ext cx="6858000" cy="6858000"/>
          </a:xfrm>
          <a:prstGeom prst="rect">
            <a:avLst/>
          </a:prstGeom>
        </p:spPr>
      </p:pic>
      <p:pic>
        <p:nvPicPr>
          <p:cNvPr id="4" name="Picture 3" descr="A screenshot of a pie chart&#10;&#10;Description automatically generated">
            <a:extLst>
              <a:ext uri="{FF2B5EF4-FFF2-40B4-BE49-F238E27FC236}">
                <a16:creationId xmlns:a16="http://schemas.microsoft.com/office/drawing/2014/main" id="{3F0664B6-7B80-4B2F-4FB8-09E123E32D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938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51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257</Words>
  <Application>Microsoft Macintosh PowerPoint</Application>
  <PresentationFormat>Widescreen</PresentationFormat>
  <Paragraphs>37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Sample Charts</vt:lpstr>
      <vt:lpstr>PowerPoint Presentation</vt:lpstr>
      <vt:lpstr>PowerPoint Presentation</vt:lpstr>
      <vt:lpstr>PowerPoint Presentation</vt:lpstr>
      <vt:lpstr>PowerPoint Presentation</vt:lpstr>
      <vt:lpstr>Draw your data with each channel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John Snow Cholera Map</vt:lpstr>
      <vt:lpstr>Geography + Quantities</vt:lpstr>
    </vt:vector>
  </TitlesOfParts>
  <Company>West Virginia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Vis </dc:title>
  <dc:creator>Nathan Garrett</dc:creator>
  <cp:lastModifiedBy>Nathan Garrett</cp:lastModifiedBy>
  <cp:revision>39</cp:revision>
  <dcterms:created xsi:type="dcterms:W3CDTF">2024-01-29T15:06:02Z</dcterms:created>
  <dcterms:modified xsi:type="dcterms:W3CDTF">2025-05-28T15:50:15Z</dcterms:modified>
</cp:coreProperties>
</file>